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75" r:id="rId7"/>
    <p:sldId id="262" r:id="rId8"/>
    <p:sldId id="263" r:id="rId9"/>
    <p:sldId id="274" r:id="rId10"/>
    <p:sldId id="264" r:id="rId11"/>
    <p:sldId id="265" r:id="rId12"/>
    <p:sldId id="266" r:id="rId13"/>
    <p:sldId id="267" r:id="rId14"/>
    <p:sldId id="269" r:id="rId15"/>
    <p:sldId id="270" r:id="rId16"/>
    <p:sldId id="271" r:id="rId17"/>
    <p:sldId id="27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1014"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AEE1B0D-D3AF-4FED-B637-0D492F407390}" type="datetimeFigureOut">
              <a:rPr lang="en-US" smtClean="0"/>
              <a:pPr/>
              <a:t>5/16/2017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2660F2-D07A-4886-A2C3-7D65B4BDA8CC}"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EE1B0D-D3AF-4FED-B637-0D492F407390}" type="datetimeFigureOut">
              <a:rPr lang="en-US" smtClean="0"/>
              <a:pPr/>
              <a:t>5/16/2017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2660F2-D07A-4886-A2C3-7D65B4BDA8CC}"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EE1B0D-D3AF-4FED-B637-0D492F407390}" type="datetimeFigureOut">
              <a:rPr lang="en-US" smtClean="0"/>
              <a:pPr/>
              <a:t>5/16/2017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2660F2-D07A-4886-A2C3-7D65B4BDA8CC}"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CAEE1B0D-D3AF-4FED-B637-0D492F407390}" type="datetimeFigureOut">
              <a:rPr lang="en-US" smtClean="0"/>
              <a:pPr/>
              <a:t>5/16/2017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2660F2-D07A-4886-A2C3-7D65B4BDA8CC}"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AEE1B0D-D3AF-4FED-B637-0D492F407390}" type="datetimeFigureOut">
              <a:rPr lang="en-US" smtClean="0"/>
              <a:pPr/>
              <a:t>5/16/2017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2660F2-D07A-4886-A2C3-7D65B4BDA8CC}"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AEE1B0D-D3AF-4FED-B637-0D492F407390}" type="datetimeFigureOut">
              <a:rPr lang="en-US" smtClean="0"/>
              <a:pPr/>
              <a:t>5/16/2017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2660F2-D07A-4886-A2C3-7D65B4BDA8CC}"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AEE1B0D-D3AF-4FED-B637-0D492F407390}" type="datetimeFigureOut">
              <a:rPr lang="en-US" smtClean="0"/>
              <a:pPr/>
              <a:t>5/16/2017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2660F2-D07A-4886-A2C3-7D65B4BDA8CC}"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AEE1B0D-D3AF-4FED-B637-0D492F407390}" type="datetimeFigureOut">
              <a:rPr lang="en-US" smtClean="0"/>
              <a:pPr/>
              <a:t>5/16/2017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2660F2-D07A-4886-A2C3-7D65B4BDA8CC}"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EE1B0D-D3AF-4FED-B637-0D492F407390}" type="datetimeFigureOut">
              <a:rPr lang="en-US" smtClean="0"/>
              <a:pPr/>
              <a:t>5/16/2017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2660F2-D07A-4886-A2C3-7D65B4BDA8CC}"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1pPr>
              <a:defRPr sz="1400"/>
            </a:lvl1pPr>
            <a:lvl2pPr>
              <a:defRPr sz="1200"/>
            </a:lvl2pPr>
            <a:lvl3pPr>
              <a:defRPr sz="1100"/>
            </a:lvl3pPr>
            <a:lvl4pPr>
              <a:defRPr sz="1050"/>
            </a:lvl4pPr>
            <a:lvl5pPr>
              <a:defRPr sz="105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EE1B0D-D3AF-4FED-B637-0D492F407390}" type="datetimeFigureOut">
              <a:rPr lang="en-US" smtClean="0"/>
              <a:pPr/>
              <a:t>5/16/2017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2660F2-D07A-4886-A2C3-7D65B4BDA8CC}"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EE1B0D-D3AF-4FED-B637-0D492F407390}" type="datetimeFigureOut">
              <a:rPr lang="en-US" smtClean="0"/>
              <a:pPr/>
              <a:t>5/16/2017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2660F2-D07A-4886-A2C3-7D65B4BDA8CC}" type="slidenum">
              <a:rPr lang="en-US" smtClean="0"/>
              <a:pPr/>
              <a:t>‹#›</a:t>
            </a:fld>
            <a:endParaRPr lang="en-US"/>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CAEE1B0D-D3AF-4FED-B637-0D492F407390}" type="datetimeFigureOut">
              <a:rPr lang="en-US" smtClean="0"/>
              <a:pPr/>
              <a:t>5/16/2017</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912660F2-D07A-4886-A2C3-7D65B4BDA8CC}" type="slidenum">
              <a:rPr lang="en-US" smtClean="0"/>
              <a:pPr/>
              <a:t>‹#›</a:t>
            </a:fld>
            <a:endParaRPr lang="en-US"/>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8.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000" b="1" dirty="0" smtClean="0">
                <a:solidFill>
                  <a:schemeClr val="accent5">
                    <a:lumMod val="50000"/>
                  </a:schemeClr>
                </a:solidFill>
                <a:latin typeface="Monotype Corsiva" pitchFamily="66" charset="0"/>
              </a:rPr>
              <a:t>The Origins of the Cold War – 1945 - 1949</a:t>
            </a:r>
            <a:endParaRPr lang="en-US" sz="6000" b="1" dirty="0">
              <a:solidFill>
                <a:schemeClr val="accent5">
                  <a:lumMod val="50000"/>
                </a:schemeClr>
              </a:solidFill>
              <a:latin typeface="Monotype Corsiva" pitchFamily="66" charset="0"/>
            </a:endParaRPr>
          </a:p>
        </p:txBody>
      </p:sp>
      <p:sp>
        <p:nvSpPr>
          <p:cNvPr id="3" name="Subtitle 2"/>
          <p:cNvSpPr>
            <a:spLocks noGrp="1"/>
          </p:cNvSpPr>
          <p:nvPr>
            <p:ph type="subTitle" idx="1"/>
          </p:nvPr>
        </p:nvSpPr>
        <p:spPr/>
        <p:txBody>
          <a:bodyPr/>
          <a:lstStyle/>
          <a:p>
            <a:r>
              <a:rPr lang="en-US" dirty="0" smtClean="0"/>
              <a:t>Guided Reading Activity Answers</a:t>
            </a:r>
            <a:endParaRPr lang="en-US" dirty="0"/>
          </a:p>
        </p:txBody>
      </p:sp>
    </p:spTree>
    <p:extLst>
      <p:ext uri="{BB962C8B-B14F-4D97-AF65-F5344CB8AC3E}">
        <p14:creationId xmlns:p14="http://schemas.microsoft.com/office/powerpoint/2010/main" val="10723554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152401"/>
            <a:ext cx="3657600" cy="914399"/>
          </a:xfrm>
        </p:spPr>
        <p:txBody>
          <a:bodyPr/>
          <a:lstStyle/>
          <a:p>
            <a:r>
              <a:rPr lang="en-US" sz="2800" b="1" dirty="0" smtClean="0">
                <a:solidFill>
                  <a:schemeClr val="accent5">
                    <a:lumMod val="50000"/>
                  </a:schemeClr>
                </a:solidFill>
                <a:latin typeface="Monotype Corsiva" pitchFamily="66" charset="0"/>
              </a:rPr>
              <a:t>The Economics of the Marshall Plan – Worth it!</a:t>
            </a:r>
            <a:endParaRPr lang="en-US" sz="2800" b="1" dirty="0">
              <a:solidFill>
                <a:schemeClr val="accent5">
                  <a:lumMod val="50000"/>
                </a:schemeClr>
              </a:solidFill>
              <a:latin typeface="Monotype Corsiva" pitchFamily="66" charset="0"/>
            </a:endParaRPr>
          </a:p>
        </p:txBody>
      </p:sp>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889033" y="1066800"/>
            <a:ext cx="4916556" cy="4876800"/>
          </a:xfrm>
        </p:spPr>
      </p:pic>
      <p:sp>
        <p:nvSpPr>
          <p:cNvPr id="7" name="Text Placeholder 6"/>
          <p:cNvSpPr>
            <a:spLocks noGrp="1"/>
          </p:cNvSpPr>
          <p:nvPr>
            <p:ph type="body" sz="half" idx="2"/>
          </p:nvPr>
        </p:nvSpPr>
        <p:spPr>
          <a:xfrm>
            <a:off x="228600" y="1143001"/>
            <a:ext cx="3581400" cy="5410200"/>
          </a:xfrm>
        </p:spPr>
        <p:txBody>
          <a:bodyPr>
            <a:noAutofit/>
          </a:bodyPr>
          <a:lstStyle/>
          <a:p>
            <a:r>
              <a:rPr lang="en-US" sz="1600" b="1" dirty="0" smtClean="0"/>
              <a:t>By investing in European nations after the war, we were committing ourselves to creating a new Europe – devoted to democracy, individual rights, and capitalism – which would prevent future wars and preserve peace.  </a:t>
            </a:r>
          </a:p>
          <a:p>
            <a:r>
              <a:rPr lang="en-US" sz="1600" dirty="0" smtClean="0"/>
              <a:t>We were also preventing the USSR from sending in foreign agitators to overthrow the stable governments of Eastern Europe and replace them with more communist, puppet governments devoted to worldwide communist revolt!</a:t>
            </a:r>
            <a:endParaRPr lang="en-US" sz="1600" dirty="0"/>
          </a:p>
        </p:txBody>
      </p:sp>
    </p:spTree>
    <p:extLst>
      <p:ext uri="{BB962C8B-B14F-4D97-AF65-F5344CB8AC3E}">
        <p14:creationId xmlns:p14="http://schemas.microsoft.com/office/powerpoint/2010/main" val="15978212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4800" y="76200"/>
            <a:ext cx="4419600" cy="1113254"/>
          </a:xfrm>
        </p:spPr>
        <p:txBody>
          <a:bodyPr>
            <a:normAutofit/>
          </a:bodyPr>
          <a:lstStyle/>
          <a:p>
            <a:r>
              <a:rPr lang="en-US" sz="3200" b="1" dirty="0" smtClean="0">
                <a:solidFill>
                  <a:schemeClr val="accent5">
                    <a:lumMod val="50000"/>
                  </a:schemeClr>
                </a:solidFill>
                <a:latin typeface="Monotype Corsiva" pitchFamily="66" charset="0"/>
              </a:rPr>
              <a:t>The Berlin Blockade &amp; </a:t>
            </a:r>
            <a:br>
              <a:rPr lang="en-US" sz="3200" b="1" dirty="0" smtClean="0">
                <a:solidFill>
                  <a:schemeClr val="accent5">
                    <a:lumMod val="50000"/>
                  </a:schemeClr>
                </a:solidFill>
                <a:latin typeface="Monotype Corsiva" pitchFamily="66" charset="0"/>
              </a:rPr>
            </a:br>
            <a:r>
              <a:rPr lang="en-US" sz="3200" b="1" dirty="0" smtClean="0">
                <a:solidFill>
                  <a:schemeClr val="accent5">
                    <a:lumMod val="50000"/>
                  </a:schemeClr>
                </a:solidFill>
                <a:latin typeface="Monotype Corsiva" pitchFamily="66" charset="0"/>
              </a:rPr>
              <a:t>the Berlin Airlift</a:t>
            </a:r>
            <a:endParaRPr lang="en-US" sz="3200" b="1" dirty="0">
              <a:solidFill>
                <a:schemeClr val="accent5">
                  <a:lumMod val="50000"/>
                </a:schemeClr>
              </a:solidFill>
              <a:latin typeface="Monotype Corsiva" pitchFamily="66" charset="0"/>
            </a:endParaRPr>
          </a:p>
        </p:txBody>
      </p:sp>
      <p:sp>
        <p:nvSpPr>
          <p:cNvPr id="6" name="Text Placeholder 5"/>
          <p:cNvSpPr>
            <a:spLocks noGrp="1"/>
          </p:cNvSpPr>
          <p:nvPr>
            <p:ph type="body" sz="half" idx="2"/>
          </p:nvPr>
        </p:nvSpPr>
        <p:spPr>
          <a:xfrm>
            <a:off x="152400" y="1143000"/>
            <a:ext cx="4267200" cy="5410200"/>
          </a:xfrm>
        </p:spPr>
        <p:txBody>
          <a:bodyPr>
            <a:normAutofit/>
          </a:bodyPr>
          <a:lstStyle/>
          <a:p>
            <a:r>
              <a:rPr lang="en-US" sz="1600" dirty="0" smtClean="0"/>
              <a:t>Berlin Blockade: </a:t>
            </a:r>
            <a:r>
              <a:rPr lang="en-US" sz="1800" b="1" dirty="0" smtClean="0"/>
              <a:t>Stalin attempted to control the entire city of Berlin by blocking off all routes in and out of West Berlin! </a:t>
            </a:r>
            <a:r>
              <a:rPr lang="en-US" sz="1600" dirty="0" smtClean="0"/>
              <a:t>This included: roads, rails, canals, and waterways. The US and Great Britain responded with the largest and most massive airlift ever organized.  </a:t>
            </a:r>
          </a:p>
          <a:p>
            <a:endParaRPr lang="en-US" sz="1600" dirty="0" smtClean="0"/>
          </a:p>
          <a:p>
            <a:r>
              <a:rPr lang="en-US" sz="1600" dirty="0" smtClean="0"/>
              <a:t>Berlin Airlift: </a:t>
            </a:r>
            <a:r>
              <a:rPr lang="en-US" sz="1800" b="1" dirty="0" smtClean="0"/>
              <a:t>US and Britain’s response to blockade – largest airlift organized – flew in supplies and goods to West Berlin. </a:t>
            </a:r>
            <a:r>
              <a:rPr lang="en-US" sz="1600" dirty="0" smtClean="0"/>
              <a:t>11 months, 3 supply planes an hour were flown into Berlin. By the end of the airlift, over 200,000 flights had landed in West Berlin with relief of an average of 13,000 pounds a day!</a:t>
            </a:r>
            <a:endParaRPr lang="en-US" sz="1600" dirty="0"/>
          </a:p>
        </p:txBody>
      </p:sp>
      <p:pic>
        <p:nvPicPr>
          <p:cNvPr id="8" name="Picture Placeholder 7"/>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t="3567" b="3567"/>
          <a:stretch>
            <a:fillRect/>
          </a:stretch>
        </p:blipFill>
        <p:spPr>
          <a:xfrm>
            <a:off x="4343400" y="1219200"/>
            <a:ext cx="4419600" cy="4724400"/>
          </a:xfrm>
        </p:spPr>
      </p:pic>
    </p:spTree>
    <p:extLst>
      <p:ext uri="{BB962C8B-B14F-4D97-AF65-F5344CB8AC3E}">
        <p14:creationId xmlns:p14="http://schemas.microsoft.com/office/powerpoint/2010/main" val="35074853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009442" y="457200"/>
            <a:ext cx="7125113" cy="1981200"/>
          </a:xfrm>
        </p:spPr>
        <p:txBody>
          <a:bodyPr/>
          <a:lstStyle/>
          <a:p>
            <a:pPr algn="ctr"/>
            <a:r>
              <a:rPr lang="en-US" b="1" dirty="0" smtClean="0">
                <a:solidFill>
                  <a:schemeClr val="accent5">
                    <a:lumMod val="50000"/>
                  </a:schemeClr>
                </a:solidFill>
                <a:latin typeface="Monotype Corsiva" pitchFamily="66" charset="0"/>
              </a:rPr>
              <a:t>The Berlin Wall, </a:t>
            </a:r>
            <a:br>
              <a:rPr lang="en-US" b="1" dirty="0" smtClean="0">
                <a:solidFill>
                  <a:schemeClr val="accent5">
                    <a:lumMod val="50000"/>
                  </a:schemeClr>
                </a:solidFill>
                <a:latin typeface="Monotype Corsiva" pitchFamily="66" charset="0"/>
              </a:rPr>
            </a:br>
            <a:r>
              <a:rPr lang="en-US" b="1" dirty="0" smtClean="0">
                <a:latin typeface="Monotype Corsiva" pitchFamily="66" charset="0"/>
              </a:rPr>
              <a:t> 1961 - 1989 </a:t>
            </a:r>
            <a:r>
              <a:rPr lang="en-US" b="1" dirty="0" smtClean="0">
                <a:solidFill>
                  <a:schemeClr val="accent5">
                    <a:lumMod val="50000"/>
                  </a:schemeClr>
                </a:solidFill>
                <a:latin typeface="Monotype Corsiva" pitchFamily="66" charset="0"/>
              </a:rPr>
              <a:t/>
            </a:r>
            <a:br>
              <a:rPr lang="en-US" b="1" dirty="0" smtClean="0">
                <a:solidFill>
                  <a:schemeClr val="accent5">
                    <a:lumMod val="50000"/>
                  </a:schemeClr>
                </a:solidFill>
                <a:latin typeface="Monotype Corsiva" pitchFamily="66" charset="0"/>
              </a:rPr>
            </a:br>
            <a:r>
              <a:rPr lang="en-US" b="1" dirty="0" smtClean="0">
                <a:latin typeface="Monotype Corsiva" pitchFamily="66" charset="0"/>
              </a:rPr>
              <a:t>Separated a democratic West Berlin from surrounding Communist areas.</a:t>
            </a:r>
            <a:br>
              <a:rPr lang="en-US" b="1" dirty="0" smtClean="0">
                <a:latin typeface="Monotype Corsiva" pitchFamily="66" charset="0"/>
              </a:rPr>
            </a:br>
            <a:endParaRPr lang="en-US" b="1" dirty="0">
              <a:latin typeface="Monotype Corsiva" pitchFamily="66" charset="0"/>
            </a:endParaRPr>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447800" y="2253833"/>
            <a:ext cx="6400800" cy="4451767"/>
          </a:xfrm>
        </p:spPr>
      </p:pic>
    </p:spTree>
    <p:extLst>
      <p:ext uri="{BB962C8B-B14F-4D97-AF65-F5344CB8AC3E}">
        <p14:creationId xmlns:p14="http://schemas.microsoft.com/office/powerpoint/2010/main" val="37563614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123080" cy="924475"/>
          </a:xfrm>
        </p:spPr>
        <p:txBody>
          <a:bodyPr/>
          <a:lstStyle/>
          <a:p>
            <a:pPr algn="ctr"/>
            <a:r>
              <a:rPr lang="en-US" b="1" dirty="0" smtClean="0">
                <a:solidFill>
                  <a:schemeClr val="accent5">
                    <a:lumMod val="50000"/>
                  </a:schemeClr>
                </a:solidFill>
                <a:latin typeface="Monotype Corsiva" pitchFamily="66" charset="0"/>
              </a:rPr>
              <a:t>The UN: The United Nations</a:t>
            </a:r>
            <a:endParaRPr lang="en-US" b="1" dirty="0">
              <a:solidFill>
                <a:schemeClr val="accent5">
                  <a:lumMod val="50000"/>
                </a:schemeClr>
              </a:solidFill>
              <a:latin typeface="Monotype Corsiva" pitchFamily="66" charset="0"/>
            </a:endParaRPr>
          </a:p>
        </p:txBody>
      </p:sp>
      <p:pic>
        <p:nvPicPr>
          <p:cNvPr id="6" name="Content Placeholder 5"/>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228600" y="2286000"/>
            <a:ext cx="3810000" cy="3810000"/>
          </a:xfrm>
        </p:spPr>
      </p:pic>
      <p:pic>
        <p:nvPicPr>
          <p:cNvPr id="9" name="Content Placeholder 8"/>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343400" y="2638572"/>
            <a:ext cx="4392687" cy="3076428"/>
          </a:xfrm>
        </p:spPr>
      </p:pic>
      <p:sp>
        <p:nvSpPr>
          <p:cNvPr id="5" name="TextBox 4"/>
          <p:cNvSpPr txBox="1"/>
          <p:nvPr/>
        </p:nvSpPr>
        <p:spPr>
          <a:xfrm>
            <a:off x="304800" y="990600"/>
            <a:ext cx="8305800" cy="984885"/>
          </a:xfrm>
          <a:prstGeom prst="rect">
            <a:avLst/>
          </a:prstGeom>
          <a:noFill/>
        </p:spPr>
        <p:txBody>
          <a:bodyPr wrap="square" rtlCol="0">
            <a:spAutoFit/>
          </a:bodyPr>
          <a:lstStyle/>
          <a:p>
            <a:pPr algn="ctr"/>
            <a:r>
              <a:rPr lang="en-US" sz="2000" b="1" dirty="0" smtClean="0">
                <a:latin typeface="Franklin Gothic Medium" pitchFamily="34" charset="0"/>
              </a:rPr>
              <a:t>The purpose is to preserve world peace by settling disputes between nations. Replaced the failed League of Nations.</a:t>
            </a:r>
          </a:p>
          <a:p>
            <a:endParaRPr lang="en-US" dirty="0"/>
          </a:p>
        </p:txBody>
      </p:sp>
    </p:spTree>
    <p:extLst>
      <p:ext uri="{BB962C8B-B14F-4D97-AF65-F5344CB8AC3E}">
        <p14:creationId xmlns:p14="http://schemas.microsoft.com/office/powerpoint/2010/main" val="17922371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76200"/>
            <a:ext cx="3441492" cy="1403348"/>
          </a:xfrm>
        </p:spPr>
        <p:txBody>
          <a:bodyPr/>
          <a:lstStyle/>
          <a:p>
            <a:r>
              <a:rPr lang="en-US" sz="3200" b="1" dirty="0" smtClean="0">
                <a:solidFill>
                  <a:schemeClr val="accent5">
                    <a:lumMod val="50000"/>
                  </a:schemeClr>
                </a:solidFill>
                <a:latin typeface="Monotype Corsiva" pitchFamily="66" charset="0"/>
              </a:rPr>
              <a:t>The North Atlantic Treaty Organization</a:t>
            </a:r>
            <a:endParaRPr lang="en-US" sz="3200" b="1" dirty="0">
              <a:solidFill>
                <a:schemeClr val="accent5">
                  <a:lumMod val="50000"/>
                </a:schemeClr>
              </a:solidFill>
              <a:latin typeface="Monotype Corsiva" pitchFamily="66" charset="0"/>
            </a:endParaRPr>
          </a:p>
        </p:txBody>
      </p:sp>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268601" y="1136976"/>
            <a:ext cx="4799199" cy="5035224"/>
          </a:xfrm>
        </p:spPr>
      </p:pic>
      <p:sp>
        <p:nvSpPr>
          <p:cNvPr id="7" name="Text Placeholder 6"/>
          <p:cNvSpPr>
            <a:spLocks noGrp="1"/>
          </p:cNvSpPr>
          <p:nvPr>
            <p:ph type="body" sz="half" idx="2"/>
          </p:nvPr>
        </p:nvSpPr>
        <p:spPr>
          <a:xfrm>
            <a:off x="228600" y="1295401"/>
            <a:ext cx="3886200" cy="5105400"/>
          </a:xfrm>
        </p:spPr>
        <p:txBody>
          <a:bodyPr/>
          <a:lstStyle/>
          <a:p>
            <a:r>
              <a:rPr lang="en-US" sz="1600" dirty="0" smtClean="0"/>
              <a:t>E</a:t>
            </a:r>
            <a:r>
              <a:rPr lang="en-US" sz="1800" b="1" dirty="0" smtClean="0"/>
              <a:t>stablished by the US in 1949 as a security agreement with our </a:t>
            </a:r>
            <a:r>
              <a:rPr lang="en-US" sz="1800" b="1" u="sng" dirty="0" smtClean="0"/>
              <a:t>Western</a:t>
            </a:r>
            <a:r>
              <a:rPr lang="en-US" sz="1800" b="1" dirty="0" smtClean="0"/>
              <a:t> European allies to prevent Soviet Aggression </a:t>
            </a:r>
          </a:p>
          <a:p>
            <a:r>
              <a:rPr lang="en-US" sz="1600" dirty="0" smtClean="0"/>
              <a:t>by establishing a defensive agreement with our closest allies.  Members of NATO included: </a:t>
            </a:r>
          </a:p>
          <a:p>
            <a:r>
              <a:rPr lang="en-US" dirty="0" smtClean="0"/>
              <a:t/>
            </a:r>
            <a:br>
              <a:rPr lang="en-US" dirty="0" smtClean="0"/>
            </a:br>
            <a:r>
              <a:rPr lang="en-US" dirty="0" smtClean="0">
                <a:solidFill>
                  <a:schemeClr val="bg1"/>
                </a:solidFill>
              </a:rPr>
              <a:t>The United States</a:t>
            </a:r>
          </a:p>
          <a:p>
            <a:r>
              <a:rPr lang="en-US" dirty="0" smtClean="0">
                <a:solidFill>
                  <a:schemeClr val="bg1"/>
                </a:solidFill>
              </a:rPr>
              <a:t>Canada	The Netherlands</a:t>
            </a:r>
          </a:p>
          <a:p>
            <a:r>
              <a:rPr lang="en-US" dirty="0" smtClean="0">
                <a:solidFill>
                  <a:schemeClr val="bg1"/>
                </a:solidFill>
              </a:rPr>
              <a:t>England 	West Germany</a:t>
            </a:r>
          </a:p>
          <a:p>
            <a:r>
              <a:rPr lang="en-US" dirty="0" smtClean="0">
                <a:solidFill>
                  <a:schemeClr val="bg1"/>
                </a:solidFill>
              </a:rPr>
              <a:t>France	Italy</a:t>
            </a:r>
          </a:p>
          <a:p>
            <a:r>
              <a:rPr lang="en-US" dirty="0" smtClean="0">
                <a:solidFill>
                  <a:schemeClr val="bg1"/>
                </a:solidFill>
              </a:rPr>
              <a:t>Portugal	Turkey</a:t>
            </a:r>
          </a:p>
          <a:p>
            <a:r>
              <a:rPr lang="en-US" dirty="0" smtClean="0">
                <a:solidFill>
                  <a:schemeClr val="bg1"/>
                </a:solidFill>
              </a:rPr>
              <a:t>Norway	Greece</a:t>
            </a:r>
          </a:p>
          <a:p>
            <a:r>
              <a:rPr lang="en-US" dirty="0" smtClean="0">
                <a:solidFill>
                  <a:schemeClr val="bg1"/>
                </a:solidFill>
              </a:rPr>
              <a:t>Belgium 	Luxembourg </a:t>
            </a:r>
            <a:endParaRPr lang="en-US" dirty="0">
              <a:solidFill>
                <a:schemeClr val="bg1"/>
              </a:solidFill>
            </a:endParaRPr>
          </a:p>
        </p:txBody>
      </p:sp>
    </p:spTree>
    <p:extLst>
      <p:ext uri="{BB962C8B-B14F-4D97-AF65-F5344CB8AC3E}">
        <p14:creationId xmlns:p14="http://schemas.microsoft.com/office/powerpoint/2010/main" val="10708037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solidFill>
                  <a:schemeClr val="accent5">
                    <a:lumMod val="50000"/>
                  </a:schemeClr>
                </a:solidFill>
                <a:latin typeface="Monotype Corsiva" pitchFamily="66" charset="0"/>
              </a:rPr>
              <a:t>North Atlantic Treaty Organization - 2011</a:t>
            </a:r>
            <a:endParaRPr lang="en-US" b="1" dirty="0">
              <a:solidFill>
                <a:schemeClr val="accent5">
                  <a:lumMod val="50000"/>
                </a:schemeClr>
              </a:solidFill>
              <a:latin typeface="Monotype Corsiva" pitchFamily="66" charset="0"/>
            </a:endParaRPr>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43000" y="1750169"/>
            <a:ext cx="7315200" cy="4443412"/>
          </a:xfrm>
        </p:spPr>
      </p:pic>
    </p:spTree>
    <p:extLst>
      <p:ext uri="{BB962C8B-B14F-4D97-AF65-F5344CB8AC3E}">
        <p14:creationId xmlns:p14="http://schemas.microsoft.com/office/powerpoint/2010/main" val="27709183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3365292" cy="1403348"/>
          </a:xfrm>
        </p:spPr>
        <p:txBody>
          <a:bodyPr/>
          <a:lstStyle/>
          <a:p>
            <a:pPr algn="ctr"/>
            <a:r>
              <a:rPr lang="en-US" sz="3600" b="1" dirty="0" smtClean="0">
                <a:solidFill>
                  <a:schemeClr val="accent5">
                    <a:lumMod val="50000"/>
                  </a:schemeClr>
                </a:solidFill>
                <a:latin typeface="Monotype Corsiva" pitchFamily="66" charset="0"/>
              </a:rPr>
              <a:t>The Warsaw Pact Nations</a:t>
            </a:r>
            <a:endParaRPr lang="en-US" sz="3600" b="1" dirty="0">
              <a:solidFill>
                <a:schemeClr val="accent5">
                  <a:lumMod val="50000"/>
                </a:schemeClr>
              </a:solidFill>
              <a:latin typeface="Monotype Corsiva" pitchFamily="66" charset="0"/>
            </a:endParaRPr>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128472" y="1500315"/>
            <a:ext cx="4939328" cy="4519485"/>
          </a:xfrm>
        </p:spPr>
      </p:pic>
      <p:sp>
        <p:nvSpPr>
          <p:cNvPr id="5" name="Text Placeholder 4"/>
          <p:cNvSpPr>
            <a:spLocks noGrp="1"/>
          </p:cNvSpPr>
          <p:nvPr>
            <p:ph type="body" sz="half" idx="2"/>
          </p:nvPr>
        </p:nvSpPr>
        <p:spPr>
          <a:xfrm>
            <a:off x="228600" y="1219201"/>
            <a:ext cx="3581400" cy="5257800"/>
          </a:xfrm>
        </p:spPr>
        <p:txBody>
          <a:bodyPr>
            <a:normAutofit/>
          </a:bodyPr>
          <a:lstStyle/>
          <a:p>
            <a:r>
              <a:rPr lang="en-US" sz="1800" b="1" dirty="0" smtClean="0">
                <a:latin typeface="+mj-lt"/>
              </a:rPr>
              <a:t>Established as a rebuttal to NATO.  The Soviet Union created this alliance with the other governments of </a:t>
            </a:r>
            <a:r>
              <a:rPr lang="en-US" sz="1800" b="1" u="sng" dirty="0" smtClean="0">
                <a:latin typeface="+mj-lt"/>
              </a:rPr>
              <a:t>Eastern</a:t>
            </a:r>
            <a:r>
              <a:rPr lang="en-US" sz="1800" b="1" dirty="0" smtClean="0">
                <a:latin typeface="+mj-lt"/>
              </a:rPr>
              <a:t> Europe </a:t>
            </a:r>
          </a:p>
          <a:p>
            <a:r>
              <a:rPr lang="en-US" sz="1400" b="1" dirty="0" smtClean="0">
                <a:solidFill>
                  <a:schemeClr val="bg1"/>
                </a:solidFill>
                <a:latin typeface="Franklin Gothic Medium" pitchFamily="34" charset="0"/>
              </a:rPr>
              <a:t>		</a:t>
            </a:r>
            <a:r>
              <a:rPr lang="en-US" dirty="0" smtClean="0">
                <a:solidFill>
                  <a:schemeClr val="bg1"/>
                </a:solidFill>
              </a:rPr>
              <a:t>The Soviet Union</a:t>
            </a:r>
          </a:p>
          <a:p>
            <a:pPr algn="ctr"/>
            <a:r>
              <a:rPr lang="en-US" dirty="0" smtClean="0">
                <a:solidFill>
                  <a:schemeClr val="bg1"/>
                </a:solidFill>
              </a:rPr>
              <a:t>East Germany</a:t>
            </a:r>
          </a:p>
          <a:p>
            <a:pPr algn="ctr"/>
            <a:r>
              <a:rPr lang="en-US" dirty="0" smtClean="0">
                <a:solidFill>
                  <a:schemeClr val="bg1"/>
                </a:solidFill>
              </a:rPr>
              <a:t>Poland</a:t>
            </a:r>
          </a:p>
          <a:p>
            <a:pPr algn="ctr"/>
            <a:r>
              <a:rPr lang="en-US" dirty="0" smtClean="0">
                <a:solidFill>
                  <a:schemeClr val="bg1"/>
                </a:solidFill>
              </a:rPr>
              <a:t>Czechoslovakia</a:t>
            </a:r>
          </a:p>
          <a:p>
            <a:pPr algn="ctr"/>
            <a:r>
              <a:rPr lang="en-US" dirty="0" smtClean="0">
                <a:solidFill>
                  <a:schemeClr val="bg1"/>
                </a:solidFill>
              </a:rPr>
              <a:t>Hungary</a:t>
            </a:r>
          </a:p>
          <a:p>
            <a:pPr algn="ctr"/>
            <a:r>
              <a:rPr lang="en-US" dirty="0" smtClean="0">
                <a:solidFill>
                  <a:schemeClr val="bg1"/>
                </a:solidFill>
              </a:rPr>
              <a:t>Romania</a:t>
            </a:r>
          </a:p>
          <a:p>
            <a:pPr algn="ctr"/>
            <a:r>
              <a:rPr lang="en-US" dirty="0" smtClean="0">
                <a:solidFill>
                  <a:schemeClr val="bg1"/>
                </a:solidFill>
              </a:rPr>
              <a:t>Bulgaria</a:t>
            </a:r>
          </a:p>
          <a:p>
            <a:pPr algn="ctr"/>
            <a:r>
              <a:rPr lang="en-US" dirty="0" smtClean="0">
                <a:solidFill>
                  <a:schemeClr val="bg1"/>
                </a:solidFill>
              </a:rPr>
              <a:t>Albania</a:t>
            </a:r>
          </a:p>
        </p:txBody>
      </p:sp>
    </p:spTree>
    <p:extLst>
      <p:ext uri="{BB962C8B-B14F-4D97-AF65-F5344CB8AC3E}">
        <p14:creationId xmlns:p14="http://schemas.microsoft.com/office/powerpoint/2010/main" val="7932278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28600"/>
            <a:ext cx="7125113" cy="924475"/>
          </a:xfrm>
        </p:spPr>
        <p:txBody>
          <a:bodyPr/>
          <a:lstStyle/>
          <a:p>
            <a:pPr algn="ctr"/>
            <a:r>
              <a:rPr lang="en-US" b="1" dirty="0" smtClean="0">
                <a:solidFill>
                  <a:schemeClr val="accent5">
                    <a:lumMod val="50000"/>
                  </a:schemeClr>
                </a:solidFill>
                <a:latin typeface="Monotype Corsiva" pitchFamily="66" charset="0"/>
              </a:rPr>
              <a:t/>
            </a:r>
            <a:br>
              <a:rPr lang="en-US" b="1" dirty="0" smtClean="0">
                <a:solidFill>
                  <a:schemeClr val="accent5">
                    <a:lumMod val="50000"/>
                  </a:schemeClr>
                </a:solidFill>
                <a:latin typeface="Monotype Corsiva" pitchFamily="66" charset="0"/>
              </a:rPr>
            </a:br>
            <a:r>
              <a:rPr lang="en-US" b="1" dirty="0" smtClean="0">
                <a:solidFill>
                  <a:schemeClr val="accent5">
                    <a:lumMod val="50000"/>
                  </a:schemeClr>
                </a:solidFill>
                <a:latin typeface="Monotype Corsiva" pitchFamily="66" charset="0"/>
              </a:rPr>
              <a:t>China </a:t>
            </a:r>
            <a:br>
              <a:rPr lang="en-US" b="1" dirty="0" smtClean="0">
                <a:solidFill>
                  <a:schemeClr val="accent5">
                    <a:lumMod val="50000"/>
                  </a:schemeClr>
                </a:solidFill>
                <a:latin typeface="Monotype Corsiva" pitchFamily="66" charset="0"/>
              </a:rPr>
            </a:br>
            <a:endParaRPr lang="en-US" b="1" dirty="0">
              <a:solidFill>
                <a:schemeClr val="accent5">
                  <a:lumMod val="50000"/>
                </a:schemeClr>
              </a:solidFill>
              <a:latin typeface="Monotype Corsiva" pitchFamily="66"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828800" y="1485900"/>
            <a:ext cx="5397500" cy="3695700"/>
          </a:xfrm>
        </p:spPr>
      </p:pic>
      <p:sp>
        <p:nvSpPr>
          <p:cNvPr id="5" name="TextBox 4"/>
          <p:cNvSpPr txBox="1"/>
          <p:nvPr/>
        </p:nvSpPr>
        <p:spPr>
          <a:xfrm>
            <a:off x="990600" y="5605046"/>
            <a:ext cx="7010400" cy="978729"/>
          </a:xfrm>
          <a:prstGeom prst="rect">
            <a:avLst/>
          </a:prstGeom>
          <a:noFill/>
        </p:spPr>
        <p:txBody>
          <a:bodyPr wrap="square" rtlCol="0">
            <a:spAutoFit/>
          </a:bodyPr>
          <a:lstStyle/>
          <a:p>
            <a:pPr algn="ctr">
              <a:lnSpc>
                <a:spcPct val="80000"/>
              </a:lnSpc>
            </a:pPr>
            <a:r>
              <a:rPr lang="en-US" sz="2400" dirty="0" smtClean="0">
                <a:latin typeface="+mj-lt"/>
              </a:rPr>
              <a:t>Leader Mao Zedong turns country Communist in 1949. Soviet Union has an ally in Asia.</a:t>
            </a:r>
            <a:endParaRPr lang="en-US" sz="2400" dirty="0">
              <a:latin typeface="+mj-lt"/>
            </a:endParaRPr>
          </a:p>
        </p:txBody>
      </p:sp>
    </p:spTree>
    <p:extLst>
      <p:ext uri="{BB962C8B-B14F-4D97-AF65-F5344CB8AC3E}">
        <p14:creationId xmlns:p14="http://schemas.microsoft.com/office/powerpoint/2010/main" val="23366873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009442" y="446087"/>
            <a:ext cx="2660650" cy="544513"/>
          </a:xfrm>
        </p:spPr>
        <p:txBody>
          <a:bodyPr/>
          <a:lstStyle/>
          <a:p>
            <a:pPr algn="ctr"/>
            <a:r>
              <a:rPr lang="en-US" b="1" dirty="0" smtClean="0">
                <a:solidFill>
                  <a:schemeClr val="accent5">
                    <a:lumMod val="50000"/>
                  </a:schemeClr>
                </a:solidFill>
                <a:latin typeface="Monotype Corsiva" pitchFamily="66" charset="0"/>
              </a:rPr>
              <a:t>The Soviet Perspective</a:t>
            </a:r>
            <a:endParaRPr lang="en-US" b="1" dirty="0">
              <a:solidFill>
                <a:schemeClr val="accent5">
                  <a:lumMod val="50000"/>
                </a:schemeClr>
              </a:solidFill>
              <a:latin typeface="Monotype Corsiva" pitchFamily="66" charset="0"/>
            </a:endParaRPr>
          </a:p>
        </p:txBody>
      </p:sp>
      <p:pic>
        <p:nvPicPr>
          <p:cNvPr id="10" name="Content Placeholder 9"/>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419600" y="596362"/>
            <a:ext cx="3581399" cy="5821450"/>
          </a:xfrm>
        </p:spPr>
      </p:pic>
      <p:sp>
        <p:nvSpPr>
          <p:cNvPr id="9" name="Text Placeholder 8"/>
          <p:cNvSpPr>
            <a:spLocks noGrp="1"/>
          </p:cNvSpPr>
          <p:nvPr>
            <p:ph type="body" sz="half" idx="2"/>
          </p:nvPr>
        </p:nvSpPr>
        <p:spPr>
          <a:xfrm>
            <a:off x="304800" y="1219201"/>
            <a:ext cx="4114800" cy="4641848"/>
          </a:xfrm>
        </p:spPr>
        <p:txBody>
          <a:bodyPr>
            <a:noAutofit/>
          </a:bodyPr>
          <a:lstStyle/>
          <a:p>
            <a:r>
              <a:rPr lang="en-US" sz="1600" dirty="0" smtClean="0"/>
              <a:t>The Soviet Union had lost over 10 Million men during the First World War, when Germany invaded their Western border.  A bloody civil war followed, then, in 1941, they were attacked by Germany for a second time – with even more devastating results.  Twenty million men perished, defending the nation from Nazi Invasion.  </a:t>
            </a:r>
            <a:r>
              <a:rPr lang="en-US" sz="1800" b="1" dirty="0" smtClean="0"/>
              <a:t>The only goal of the Soviet Union after World War II was to prevent another German attack </a:t>
            </a:r>
            <a:r>
              <a:rPr lang="en-US" sz="1600" dirty="0" smtClean="0"/>
              <a:t>– even if it meant they would have to prevent Germany from ever rebuilding.  Democracy in Eastern Europe – the rights of the people of Eastern Europe, even – were secondary concerns for Stalin.</a:t>
            </a:r>
            <a:endParaRPr lang="en-US" sz="1600" dirty="0"/>
          </a:p>
        </p:txBody>
      </p:sp>
    </p:spTree>
    <p:extLst>
      <p:ext uri="{BB962C8B-B14F-4D97-AF65-F5344CB8AC3E}">
        <p14:creationId xmlns:p14="http://schemas.microsoft.com/office/powerpoint/2010/main" val="15190339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14400" y="685800"/>
            <a:ext cx="7123080" cy="924475"/>
          </a:xfrm>
        </p:spPr>
        <p:txBody>
          <a:bodyPr/>
          <a:lstStyle/>
          <a:p>
            <a:pPr algn="ctr"/>
            <a:r>
              <a:rPr lang="en-US" b="1" dirty="0" smtClean="0">
                <a:solidFill>
                  <a:schemeClr val="accent5">
                    <a:lumMod val="50000"/>
                  </a:schemeClr>
                </a:solidFill>
                <a:latin typeface="Monotype Corsiva" pitchFamily="66" charset="0"/>
              </a:rPr>
              <a:t>“The Iron Curtain” Divides Europe, 1945 - 1989 </a:t>
            </a:r>
            <a:endParaRPr lang="en-US" b="1" dirty="0">
              <a:solidFill>
                <a:schemeClr val="accent5">
                  <a:lumMod val="50000"/>
                </a:schemeClr>
              </a:solidFill>
              <a:latin typeface="Monotype Corsiva" pitchFamily="66" charset="0"/>
            </a:endParaRPr>
          </a:p>
        </p:txBody>
      </p:sp>
      <p:sp>
        <p:nvSpPr>
          <p:cNvPr id="6" name="Content Placeholder 5"/>
          <p:cNvSpPr>
            <a:spLocks noGrp="1"/>
          </p:cNvSpPr>
          <p:nvPr>
            <p:ph sz="half" idx="1"/>
          </p:nvPr>
        </p:nvSpPr>
        <p:spPr/>
        <p:txBody>
          <a:bodyPr>
            <a:normAutofit/>
          </a:bodyPr>
          <a:lstStyle/>
          <a:p>
            <a:pPr marL="0" indent="0">
              <a:buNone/>
            </a:pPr>
            <a:r>
              <a:rPr lang="en-US" dirty="0" smtClean="0"/>
              <a:t>The term “iron curtain” was a way to refer to the barrier in culture and understanding which was emerging between Western European governments and Eastern European governments under the Soviet Union’s influence.  </a:t>
            </a:r>
            <a:endParaRPr lang="en-US" dirty="0"/>
          </a:p>
        </p:txBody>
      </p:sp>
      <p:pic>
        <p:nvPicPr>
          <p:cNvPr id="8" name="Content Placeholder 7"/>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572000" y="1752600"/>
            <a:ext cx="4245356" cy="4648200"/>
          </a:xfrm>
        </p:spPr>
      </p:pic>
    </p:spTree>
    <p:extLst>
      <p:ext uri="{BB962C8B-B14F-4D97-AF65-F5344CB8AC3E}">
        <p14:creationId xmlns:p14="http://schemas.microsoft.com/office/powerpoint/2010/main" val="20023071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accent5">
                    <a:lumMod val="50000"/>
                  </a:schemeClr>
                </a:solidFill>
                <a:latin typeface="Monotype Corsiva" pitchFamily="66" charset="0"/>
              </a:rPr>
              <a:t>The USSR’s </a:t>
            </a:r>
            <a:r>
              <a:rPr lang="en-US" sz="4400" b="1" dirty="0" smtClean="0">
                <a:solidFill>
                  <a:schemeClr val="accent5">
                    <a:lumMod val="50000"/>
                  </a:schemeClr>
                </a:solidFill>
                <a:latin typeface="Monotype Corsiva" pitchFamily="66" charset="0"/>
              </a:rPr>
              <a:t>Satellite Nations</a:t>
            </a:r>
            <a:endParaRPr lang="en-US" sz="4400" b="1" dirty="0">
              <a:solidFill>
                <a:schemeClr val="accent5">
                  <a:lumMod val="50000"/>
                </a:schemeClr>
              </a:solidFill>
              <a:latin typeface="Monotype Corsiva" pitchFamily="66" charset="0"/>
            </a:endParaRPr>
          </a:p>
        </p:txBody>
      </p:sp>
      <p:sp>
        <p:nvSpPr>
          <p:cNvPr id="3" name="Content Placeholder 2"/>
          <p:cNvSpPr>
            <a:spLocks noGrp="1"/>
          </p:cNvSpPr>
          <p:nvPr>
            <p:ph sz="half" idx="1"/>
          </p:nvPr>
        </p:nvSpPr>
        <p:spPr>
          <a:xfrm>
            <a:off x="381000" y="1676401"/>
            <a:ext cx="4099719" cy="4800600"/>
          </a:xfrm>
        </p:spPr>
        <p:txBody>
          <a:bodyPr>
            <a:normAutofit/>
          </a:bodyPr>
          <a:lstStyle/>
          <a:p>
            <a:pPr marL="0" indent="0">
              <a:buNone/>
            </a:pPr>
            <a:r>
              <a:rPr lang="en-US" b="1" dirty="0" smtClean="0"/>
              <a:t>Countries under the control of the Soviet Union – and ruled by so-called “Puppet Governments”</a:t>
            </a:r>
            <a:r>
              <a:rPr lang="en-US" dirty="0" smtClean="0"/>
              <a:t>: </a:t>
            </a:r>
          </a:p>
          <a:p>
            <a:pPr marL="0" indent="0" algn="ctr">
              <a:buNone/>
            </a:pPr>
            <a:r>
              <a:rPr lang="en-US" b="1" dirty="0" smtClean="0">
                <a:solidFill>
                  <a:schemeClr val="bg1"/>
                </a:solidFill>
              </a:rPr>
              <a:t>Poland</a:t>
            </a:r>
          </a:p>
          <a:p>
            <a:pPr marL="0" indent="0" algn="ctr">
              <a:buNone/>
            </a:pPr>
            <a:r>
              <a:rPr lang="en-US" b="1" dirty="0" smtClean="0">
                <a:solidFill>
                  <a:schemeClr val="bg1"/>
                </a:solidFill>
              </a:rPr>
              <a:t>East Germany</a:t>
            </a:r>
          </a:p>
          <a:p>
            <a:pPr marL="0" indent="0" algn="ctr">
              <a:buNone/>
            </a:pPr>
            <a:r>
              <a:rPr lang="en-US" b="1" dirty="0" smtClean="0">
                <a:solidFill>
                  <a:schemeClr val="bg1"/>
                </a:solidFill>
              </a:rPr>
              <a:t>Czechoslovakia</a:t>
            </a:r>
          </a:p>
          <a:p>
            <a:pPr marL="0" indent="0" algn="ctr">
              <a:buNone/>
            </a:pPr>
            <a:r>
              <a:rPr lang="en-US" b="1" dirty="0" smtClean="0">
                <a:solidFill>
                  <a:schemeClr val="bg1"/>
                </a:solidFill>
              </a:rPr>
              <a:t>Hungary</a:t>
            </a:r>
          </a:p>
          <a:p>
            <a:pPr marL="0" indent="0" algn="ctr">
              <a:buNone/>
            </a:pPr>
            <a:r>
              <a:rPr lang="en-US" b="1" dirty="0" smtClean="0">
                <a:solidFill>
                  <a:schemeClr val="bg1"/>
                </a:solidFill>
              </a:rPr>
              <a:t>Romania</a:t>
            </a:r>
          </a:p>
          <a:p>
            <a:pPr marL="0" indent="0" algn="ctr">
              <a:buNone/>
            </a:pPr>
            <a:r>
              <a:rPr lang="en-US" b="1" dirty="0" smtClean="0">
                <a:solidFill>
                  <a:schemeClr val="bg1"/>
                </a:solidFill>
              </a:rPr>
              <a:t>Bulgaria</a:t>
            </a:r>
          </a:p>
          <a:p>
            <a:pPr marL="0" indent="0" algn="ctr">
              <a:buNone/>
            </a:pPr>
            <a:r>
              <a:rPr lang="en-US" b="1" dirty="0" smtClean="0">
                <a:solidFill>
                  <a:schemeClr val="bg1"/>
                </a:solidFill>
              </a:rPr>
              <a:t>Albania</a:t>
            </a:r>
          </a:p>
          <a:p>
            <a:pPr marL="0" indent="0" algn="ctr">
              <a:buNone/>
            </a:pPr>
            <a:r>
              <a:rPr lang="en-US" b="1" dirty="0" smtClean="0">
                <a:solidFill>
                  <a:schemeClr val="bg1"/>
                </a:solidFill>
              </a:rPr>
              <a:t>Yugoslavia</a:t>
            </a: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572000" y="1635002"/>
            <a:ext cx="4017307" cy="4841998"/>
          </a:xfrm>
        </p:spPr>
      </p:pic>
    </p:spTree>
    <p:extLst>
      <p:ext uri="{BB962C8B-B14F-4D97-AF65-F5344CB8AC3E}">
        <p14:creationId xmlns:p14="http://schemas.microsoft.com/office/powerpoint/2010/main" val="16702984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4800" y="0"/>
            <a:ext cx="3365292" cy="1403348"/>
          </a:xfrm>
        </p:spPr>
        <p:txBody>
          <a:bodyPr/>
          <a:lstStyle/>
          <a:p>
            <a:pPr algn="ctr"/>
            <a:r>
              <a:rPr lang="en-US" sz="4000" b="1" dirty="0" smtClean="0">
                <a:solidFill>
                  <a:schemeClr val="accent5">
                    <a:lumMod val="50000"/>
                  </a:schemeClr>
                </a:solidFill>
                <a:latin typeface="Monotype Corsiva" pitchFamily="66" charset="0"/>
              </a:rPr>
              <a:t>The Truman Doctrine, 1947</a:t>
            </a:r>
            <a:endParaRPr lang="en-US" sz="4000" b="1" dirty="0">
              <a:solidFill>
                <a:schemeClr val="accent5">
                  <a:lumMod val="50000"/>
                </a:schemeClr>
              </a:solidFill>
              <a:latin typeface="Monotype Corsiva" pitchFamily="66" charset="0"/>
            </a:endParaRPr>
          </a:p>
        </p:txBody>
      </p:sp>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581400" y="381000"/>
            <a:ext cx="5356731" cy="3206750"/>
          </a:xfrm>
        </p:spPr>
      </p:pic>
      <p:sp>
        <p:nvSpPr>
          <p:cNvPr id="7" name="Text Placeholder 6"/>
          <p:cNvSpPr>
            <a:spLocks noGrp="1"/>
          </p:cNvSpPr>
          <p:nvPr>
            <p:ph type="body" sz="half" idx="2"/>
          </p:nvPr>
        </p:nvSpPr>
        <p:spPr>
          <a:xfrm>
            <a:off x="228600" y="1219200"/>
            <a:ext cx="3441492" cy="4845051"/>
          </a:xfrm>
        </p:spPr>
        <p:txBody>
          <a:bodyPr>
            <a:noAutofit/>
          </a:bodyPr>
          <a:lstStyle/>
          <a:p>
            <a:r>
              <a:rPr lang="en-US" sz="2000" b="1" dirty="0" smtClean="0"/>
              <a:t>US will provide economic and military aid to any nations threatened by communism</a:t>
            </a:r>
            <a:r>
              <a:rPr lang="en-US" sz="1800" b="1" dirty="0" smtClean="0"/>
              <a:t> - p</a:t>
            </a:r>
            <a:r>
              <a:rPr lang="en-US" sz="2000" b="1" dirty="0" smtClean="0"/>
              <a:t>articularly</a:t>
            </a:r>
            <a:r>
              <a:rPr lang="en-US" sz="1800" dirty="0" smtClean="0"/>
              <a:t> </a:t>
            </a:r>
            <a:r>
              <a:rPr lang="en-US" sz="2000" b="1" dirty="0" smtClean="0"/>
              <a:t>Greece and Turkey</a:t>
            </a:r>
            <a:r>
              <a:rPr lang="en-US" sz="1800" dirty="0" smtClean="0"/>
              <a:t>, </a:t>
            </a:r>
            <a:r>
              <a:rPr lang="en-US" sz="1600" dirty="0" smtClean="0"/>
              <a:t>both of which faced insurgent threats which were led by the USSR and its communist allies.  </a:t>
            </a:r>
          </a:p>
          <a:p>
            <a:r>
              <a:rPr lang="en-US" sz="1600" dirty="0" smtClean="0"/>
              <a:t>The Truman Doctrine delivered over $400 Million in economic and military aid to these two nations, hoping to preserve capitalism and democracy in the region.  </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45044" y="2872371"/>
            <a:ext cx="2209800" cy="37250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401589">
            <a:off x="3785332" y="2734882"/>
            <a:ext cx="2705100" cy="3657600"/>
          </a:xfrm>
          <a:prstGeom prst="rect">
            <a:avLst/>
          </a:prstGeom>
        </p:spPr>
      </p:pic>
    </p:spTree>
    <p:extLst>
      <p:ext uri="{BB962C8B-B14F-4D97-AF65-F5344CB8AC3E}">
        <p14:creationId xmlns:p14="http://schemas.microsoft.com/office/powerpoint/2010/main" val="5765054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09443" y="1752600"/>
            <a:ext cx="7117178" cy="3885181"/>
          </a:xfrm>
        </p:spPr>
        <p:txBody>
          <a:bodyPr>
            <a:normAutofit/>
          </a:bodyPr>
          <a:lstStyle/>
          <a:p>
            <a:pPr algn="ctr"/>
            <a:r>
              <a:rPr lang="en-US" sz="9600" dirty="0" smtClean="0"/>
              <a:t>Did the plan work?</a:t>
            </a:r>
            <a:endParaRPr lang="en-US" sz="9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382000" cy="1828800"/>
          </a:xfrm>
        </p:spPr>
        <p:txBody>
          <a:bodyPr/>
          <a:lstStyle/>
          <a:p>
            <a:r>
              <a:rPr lang="en-US" sz="3600" b="1" dirty="0" smtClean="0">
                <a:solidFill>
                  <a:schemeClr val="accent5">
                    <a:lumMod val="50000"/>
                  </a:schemeClr>
                </a:solidFill>
                <a:latin typeface="Monotype Corsiva" pitchFamily="66" charset="0"/>
              </a:rPr>
              <a:t>Containment</a:t>
            </a:r>
            <a:r>
              <a:rPr lang="en-US" sz="2400" dirty="0" smtClean="0">
                <a:solidFill>
                  <a:schemeClr val="accent5">
                    <a:lumMod val="50000"/>
                  </a:schemeClr>
                </a:solidFill>
              </a:rPr>
              <a:t> - </a:t>
            </a:r>
            <a:r>
              <a:rPr lang="en-US" sz="2400" i="1" dirty="0" smtClean="0">
                <a:solidFill>
                  <a:schemeClr val="bg1"/>
                </a:solidFill>
              </a:rPr>
              <a:t>The US foreign </a:t>
            </a:r>
            <a:r>
              <a:rPr lang="en-US" sz="2400" i="1" dirty="0">
                <a:solidFill>
                  <a:schemeClr val="bg1"/>
                </a:solidFill>
              </a:rPr>
              <a:t>policy </a:t>
            </a:r>
            <a:r>
              <a:rPr lang="en-US" sz="2400" i="1" dirty="0" smtClean="0">
                <a:solidFill>
                  <a:schemeClr val="bg1"/>
                </a:solidFill>
              </a:rPr>
              <a:t>to stop </a:t>
            </a:r>
            <a:r>
              <a:rPr lang="en-US" sz="2400" i="1" dirty="0">
                <a:solidFill>
                  <a:schemeClr val="bg1"/>
                </a:solidFill>
              </a:rPr>
              <a:t>the spread of </a:t>
            </a:r>
            <a:r>
              <a:rPr lang="en-US" sz="2400" i="1" dirty="0" smtClean="0">
                <a:solidFill>
                  <a:schemeClr val="bg1"/>
                </a:solidFill>
              </a:rPr>
              <a:t>communism in the world!</a:t>
            </a:r>
            <a:r>
              <a:rPr lang="en-US" sz="1600" i="1" dirty="0">
                <a:solidFill>
                  <a:schemeClr val="bg1"/>
                </a:solidFill>
              </a:rPr>
              <a:t/>
            </a:r>
            <a:br>
              <a:rPr lang="en-US" sz="1600" i="1" dirty="0">
                <a:solidFill>
                  <a:schemeClr val="bg1"/>
                </a:solidFill>
              </a:rPr>
            </a:br>
            <a:endParaRPr lang="en-US" sz="1600" i="1" dirty="0">
              <a:solidFill>
                <a:schemeClr val="bg1"/>
              </a:solidFill>
            </a:endParaRPr>
          </a:p>
        </p:txBody>
      </p:sp>
      <p:pic>
        <p:nvPicPr>
          <p:cNvPr id="9" name="Content Placeholder 8"/>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259681" y="2259012"/>
            <a:ext cx="2971800" cy="3152775"/>
          </a:xfrm>
        </p:spPr>
      </p:pic>
      <p:pic>
        <p:nvPicPr>
          <p:cNvPr id="10" name="Content Placeholder 9"/>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047192" y="1809750"/>
            <a:ext cx="2700866" cy="4051300"/>
          </a:xfrm>
        </p:spPr>
      </p:pic>
    </p:spTree>
    <p:extLst>
      <p:ext uri="{BB962C8B-B14F-4D97-AF65-F5344CB8AC3E}">
        <p14:creationId xmlns:p14="http://schemas.microsoft.com/office/powerpoint/2010/main" val="25564869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28600"/>
            <a:ext cx="3289092" cy="1327148"/>
          </a:xfrm>
        </p:spPr>
        <p:txBody>
          <a:bodyPr/>
          <a:lstStyle/>
          <a:p>
            <a:pPr algn="ctr"/>
            <a:r>
              <a:rPr lang="en-US" sz="3200" b="1" dirty="0" smtClean="0">
                <a:solidFill>
                  <a:schemeClr val="accent5">
                    <a:lumMod val="50000"/>
                  </a:schemeClr>
                </a:solidFill>
                <a:latin typeface="Monotype Corsiva" pitchFamily="66" charset="0"/>
              </a:rPr>
              <a:t>The Marshall Plan, 1948 - 1952</a:t>
            </a:r>
            <a:endParaRPr lang="en-US" sz="3200" b="1" dirty="0">
              <a:solidFill>
                <a:schemeClr val="accent5">
                  <a:lumMod val="50000"/>
                </a:schemeClr>
              </a:solidFill>
              <a:latin typeface="Monotype Corsiva" pitchFamily="66" charset="0"/>
            </a:endParaRPr>
          </a:p>
        </p:txBody>
      </p:sp>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886200" y="457200"/>
            <a:ext cx="5182281" cy="5791200"/>
          </a:xfrm>
        </p:spPr>
      </p:pic>
      <p:sp>
        <p:nvSpPr>
          <p:cNvPr id="7" name="Text Placeholder 6"/>
          <p:cNvSpPr>
            <a:spLocks noGrp="1"/>
          </p:cNvSpPr>
          <p:nvPr>
            <p:ph type="body" sz="half" idx="2"/>
          </p:nvPr>
        </p:nvSpPr>
        <p:spPr>
          <a:xfrm>
            <a:off x="152400" y="1066800"/>
            <a:ext cx="3657600" cy="5562600"/>
          </a:xfrm>
        </p:spPr>
        <p:txBody>
          <a:bodyPr>
            <a:noAutofit/>
          </a:bodyPr>
          <a:lstStyle/>
          <a:p>
            <a:r>
              <a:rPr lang="en-US" sz="1600" dirty="0" smtClean="0"/>
              <a:t>Named for General George Marshall – who became the Secretary of State under Harry S. Truman following WWII.  The plan was simple.  </a:t>
            </a:r>
          </a:p>
          <a:p>
            <a:r>
              <a:rPr lang="en-US" sz="1800" b="1" dirty="0" smtClean="0"/>
              <a:t>Help European nations rebuild, so they will not suffer from the economic and political depression again </a:t>
            </a:r>
            <a:r>
              <a:rPr lang="en-US" sz="1800" dirty="0" smtClean="0"/>
              <a:t>(</a:t>
            </a:r>
            <a:r>
              <a:rPr lang="en-US" sz="1600" dirty="0" smtClean="0"/>
              <a:t>which had allowed dictators to rise up in Europe following WWI).  </a:t>
            </a:r>
          </a:p>
          <a:p>
            <a:r>
              <a:rPr lang="en-US" sz="1600" dirty="0" smtClean="0"/>
              <a:t>Between 1948 and 1951, the United States loaned out over $13 Billion to 16 countries</a:t>
            </a:r>
            <a:endParaRPr lang="en-US" sz="1800" dirty="0" smtClean="0"/>
          </a:p>
          <a:p>
            <a:r>
              <a:rPr lang="en-US" sz="1800" b="1" dirty="0" smtClean="0"/>
              <a:t> </a:t>
            </a:r>
            <a:r>
              <a:rPr lang="en-US" sz="1600" dirty="0" smtClean="0"/>
              <a:t>– the only requirement: </a:t>
            </a:r>
          </a:p>
          <a:p>
            <a:r>
              <a:rPr lang="en-US" sz="1800" b="1" dirty="0" smtClean="0"/>
              <a:t>US made these nations preserve a democratic government.</a:t>
            </a:r>
            <a:endParaRPr lang="en-US" sz="1600" dirty="0"/>
          </a:p>
        </p:txBody>
      </p:sp>
    </p:spTree>
    <p:extLst>
      <p:ext uri="{BB962C8B-B14F-4D97-AF65-F5344CB8AC3E}">
        <p14:creationId xmlns:p14="http://schemas.microsoft.com/office/powerpoint/2010/main" val="21492965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6991558" cy="4202113"/>
          </a:xfrm>
        </p:spPr>
        <p:txBody>
          <a:bodyPr/>
          <a:lstStyle/>
          <a:p>
            <a:pPr algn="ctr"/>
            <a:r>
              <a:rPr lang="en-US" sz="8800" dirty="0" smtClean="0"/>
              <a:t>Good idea? </a:t>
            </a:r>
            <a:br>
              <a:rPr lang="en-US" sz="8800" dirty="0" smtClean="0"/>
            </a:br>
            <a:r>
              <a:rPr lang="en-US" sz="8800" dirty="0" smtClean="0"/>
              <a:t>Bad idea?</a:t>
            </a:r>
            <a:endParaRPr lang="en-US" sz="8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ummer">
  <a:themeElements>
    <a:clrScheme name="Summer">
      <a:dk1>
        <a:sysClr val="windowText" lastClr="000000"/>
      </a:dk1>
      <a:lt1>
        <a:sysClr val="window" lastClr="FFFFFF"/>
      </a:lt1>
      <a:dk2>
        <a:srgbClr val="E89117"/>
      </a:dk2>
      <a:lt2>
        <a:srgbClr val="FEDD78"/>
      </a:lt2>
      <a:accent1>
        <a:srgbClr val="A1B633"/>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Summer</Template>
  <TotalTime>603</TotalTime>
  <Words>711</Words>
  <Application>Microsoft Office PowerPoint</Application>
  <PresentationFormat>On-screen Show (4:3)</PresentationFormat>
  <Paragraphs>61</Paragraphs>
  <Slides>17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Courier New</vt:lpstr>
      <vt:lpstr>Franklin Gothic Medium</vt:lpstr>
      <vt:lpstr>Monotype Corsiva</vt:lpstr>
      <vt:lpstr>Trebuchet MS</vt:lpstr>
      <vt:lpstr>Verdana</vt:lpstr>
      <vt:lpstr>Wingdings 2</vt:lpstr>
      <vt:lpstr>Summer</vt:lpstr>
      <vt:lpstr>The Origins of the Cold War – 1945 - 1949</vt:lpstr>
      <vt:lpstr>The Soviet Perspective</vt:lpstr>
      <vt:lpstr>“The Iron Curtain” Divides Europe, 1945 - 1989 </vt:lpstr>
      <vt:lpstr>The USSR’s Satellite Nations</vt:lpstr>
      <vt:lpstr>The Truman Doctrine, 1947</vt:lpstr>
      <vt:lpstr>PowerPoint Presentation</vt:lpstr>
      <vt:lpstr>Containment - The US foreign policy to stop the spread of communism in the world! </vt:lpstr>
      <vt:lpstr>The Marshall Plan, 1948 - 1952</vt:lpstr>
      <vt:lpstr>Good idea?  Bad idea?</vt:lpstr>
      <vt:lpstr>The Economics of the Marshall Plan – Worth it!</vt:lpstr>
      <vt:lpstr>The Berlin Blockade &amp;  the Berlin Airlift</vt:lpstr>
      <vt:lpstr>The Berlin Wall,   1961 - 1989  Separated a democratic West Berlin from surrounding Communist areas. </vt:lpstr>
      <vt:lpstr>The UN: The United Nations</vt:lpstr>
      <vt:lpstr>The North Atlantic Treaty Organization</vt:lpstr>
      <vt:lpstr>North Atlantic Treaty Organization - 2011</vt:lpstr>
      <vt:lpstr>The Warsaw Pact Nations</vt:lpstr>
      <vt:lpstr> China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Origins of the Cold War – 1945 - 1949</dc:title>
  <dc:creator>Adam</dc:creator>
  <cp:lastModifiedBy>Vickie J. Dean</cp:lastModifiedBy>
  <cp:revision>35</cp:revision>
  <dcterms:created xsi:type="dcterms:W3CDTF">2011-04-06T10:22:50Z</dcterms:created>
  <dcterms:modified xsi:type="dcterms:W3CDTF">2017-05-16T12:20:48Z</dcterms:modified>
</cp:coreProperties>
</file>